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54981"/>
            <a:ext cx="61599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Infrared Communication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8179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Short-range, line-of-sight wireless technology enabling seamless device interaction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3972834"/>
            <a:ext cx="7468553" cy="37505"/>
          </a:xfrm>
          <a:prstGeom prst="rect">
            <a:avLst/>
          </a:prstGeom>
          <a:solidFill>
            <a:srgbClr val="00002E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37724" y="45187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Presented by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37724" y="5110043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Md. Siam Sarker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ID: IT21057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871561" y="45187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Presented to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71561" y="5110043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Dr. Nazrul Islam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Associate Professor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Department of ICT, MBSTU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479" y="979408"/>
            <a:ext cx="5294233" cy="661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87479" y="1978581"/>
            <a:ext cx="7569041" cy="1800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Infrared communication remains a foundational wireless technology, delivering reliable, secure, and cost-effective short-range data transmission. Despite line-of-sight limitations, IR continues evolving through visible light communication and advanced modulation techniques, positioning it as a key technology for next-generation IoT and smart device ecosystems.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7479" y="4144381"/>
            <a:ext cx="7569041" cy="35719"/>
          </a:xfrm>
          <a:prstGeom prst="rect">
            <a:avLst/>
          </a:prstGeom>
          <a:solidFill>
            <a:srgbClr val="00002E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87479" y="4658082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Takeaways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87479" y="5213747"/>
            <a:ext cx="3510082" cy="720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Safe, cost-effective wireless solution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7479" y="6012537"/>
            <a:ext cx="351008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Proven in consumer electronics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7479" y="6451283"/>
            <a:ext cx="3510082" cy="720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Evolving with emerging technologies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4059" y="4658082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4854059" y="5213747"/>
            <a:ext cx="3510082" cy="1080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Questions &amp; Discussion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Md. Siam Sarker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Department of ICT, MBSTU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0807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 to Infrared Communication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575084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Infrared (IR) radiation operates in the electromagnetic spectrum between visible light and radio waves, with wavelengths ranging from 700 nanometers to 1 millimeter. This technology enables wireless data transmission over short distances through line-of-sight pathways.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4376380"/>
            <a:ext cx="3614618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86299" y="46385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Wavelength Range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86299" y="5134094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700 nm to 1 mm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4376380"/>
            <a:ext cx="3614618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40233" y="46385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Range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40233" y="5134094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Typically 1-10 meters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24124" y="6018609"/>
            <a:ext cx="7468553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86299" y="62807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Line-of-sight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86299" y="6776323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Requires direct path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060" y="810697"/>
            <a:ext cx="7515106" cy="565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How Infrared Communication Works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60" y="1664613"/>
            <a:ext cx="961430" cy="11537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26776" y="1856899"/>
            <a:ext cx="2262307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Modulation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826776" y="2255044"/>
            <a:ext cx="6644164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encoded onto IR signal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60" y="2818328"/>
            <a:ext cx="961430" cy="11537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26776" y="3010614"/>
            <a:ext cx="2262307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Transmission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826776" y="3408759"/>
            <a:ext cx="6644164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IR LED emits modulated light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60" y="3972044"/>
            <a:ext cx="961430" cy="11537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26776" y="4164330"/>
            <a:ext cx="2262307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Reception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826776" y="4562475"/>
            <a:ext cx="6644164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Photodiode detects signal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60" y="5125760"/>
            <a:ext cx="961430" cy="115371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26776" y="5318046"/>
            <a:ext cx="2262307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Demodulation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826776" y="5716191"/>
            <a:ext cx="6644164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extracted and processed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673060" y="6495812"/>
            <a:ext cx="7797879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IR communication uses light-emitting diodes (LEDs) to transmit data by modulating infrared radiation. Receivers with photodiodes detect these signals, converting light pulses back into electrical signals for data interpretation.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8422362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Infrared Spectrum and Wavelengths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71769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Spectral Division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57118" y="2306241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Near-IR (NIR):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0.7–3 µm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2727960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Mid-IR (MIR):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3–50 µm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118" y="3149679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Far-IR (FIR):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50 µm–1 mm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118" y="3690461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Communication systems typically operate in the near-infrared region (0.85–0.95 µm) for optimal performance and minimal atmospheric absorption.</a:t>
            </a:r>
            <a:endParaRPr lang="en-US" sz="17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5902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Types of Infrared Communication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26030"/>
            <a:ext cx="7468553" cy="3526155"/>
          </a:xfrm>
          <a:prstGeom prst="roundRect">
            <a:avLst>
              <a:gd name="adj" fmla="val 1018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60584" y="2548890"/>
            <a:ext cx="7422833" cy="1740218"/>
          </a:xfrm>
          <a:prstGeom prst="roundRect">
            <a:avLst>
              <a:gd name="adj" fmla="val 20634"/>
            </a:avLst>
          </a:prstGeom>
          <a:solidFill>
            <a:srgbClr val="F3F3FF"/>
          </a:solidFill>
          <a:ln/>
        </p:spPr>
      </p:sp>
      <p:sp>
        <p:nvSpPr>
          <p:cNvPr id="6" name="Text 3"/>
          <p:cNvSpPr/>
          <p:nvPr/>
        </p:nvSpPr>
        <p:spPr>
          <a:xfrm>
            <a:off x="1099899" y="27882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Active IR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9899" y="3283744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Transmitter emits IR signals; receiver detects reflections or direct signals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60584" y="4289108"/>
            <a:ext cx="7422833" cy="1740218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9" name="Shape 6"/>
          <p:cNvSpPr/>
          <p:nvPr/>
        </p:nvSpPr>
        <p:spPr>
          <a:xfrm>
            <a:off x="860584" y="4289108"/>
            <a:ext cx="7422833" cy="30480"/>
          </a:xfrm>
          <a:prstGeom prst="roundRect">
            <a:avLst>
              <a:gd name="adj" fmla="val 1178055"/>
            </a:avLst>
          </a:prstGeom>
          <a:solidFill>
            <a:srgbClr val="1AA5FA"/>
          </a:solidFill>
          <a:ln/>
        </p:spPr>
      </p:sp>
      <p:sp>
        <p:nvSpPr>
          <p:cNvPr id="10" name="Text 7"/>
          <p:cNvSpPr/>
          <p:nvPr/>
        </p:nvSpPr>
        <p:spPr>
          <a:xfrm>
            <a:off x="1099899" y="45284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Passive IR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9899" y="5023961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Receiver detects thermal radiation emitted by objects without transmission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37724" y="632138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Active systems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dominate consumer applications like TV remotes and data transfer.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Passive systems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excel in thermal imaging and motion detection where no active transmission is needed.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43451"/>
            <a:ext cx="566094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Common Applications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00644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74" y="2106692"/>
            <a:ext cx="337899" cy="3378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20887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Remote Controls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258425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Television, audio, and home automation devices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837724" y="344602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974" y="3546277"/>
            <a:ext cx="337899" cy="3378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15559" y="3528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Proximity Sensors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15559" y="402383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Motion detection and object identification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488561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974" y="4985861"/>
            <a:ext cx="337899" cy="33789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4967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Wireless Data Links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546342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Short-range computer and mobile device communication</a:t>
            </a:r>
            <a:endParaRPr lang="en-US" sz="1850" dirty="0"/>
          </a:p>
        </p:txBody>
      </p:sp>
      <p:sp>
        <p:nvSpPr>
          <p:cNvPr id="16" name="Shape 10"/>
          <p:cNvSpPr/>
          <p:nvPr/>
        </p:nvSpPr>
        <p:spPr>
          <a:xfrm>
            <a:off x="837724" y="632519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7974" y="6425446"/>
            <a:ext cx="337899" cy="33789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615559" y="6407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Thermal Imaging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615559" y="690300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Temperature monitoring and surveillance systems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57099"/>
            <a:ext cx="100441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Advantages of Infrared Communication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3986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615559" y="2822138"/>
            <a:ext cx="28377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Safe and Non-ionizing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615559" y="3317677"/>
            <a:ext cx="554997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Infrared radiation poses no health risks to humans, making it ideal for consumer electronics and frequent use environments.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64743" y="273986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242578" y="28221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Cost-effective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242578" y="3317677"/>
            <a:ext cx="55500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Simple component design with inexpensive LEDs and photodiodes reduces manufacturing and implementation costs significantly.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94549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615559" y="5027771"/>
            <a:ext cx="29402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Secure Communication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615559" y="5523309"/>
            <a:ext cx="554997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Narrow beam angle provides inherent security by limiting signal propagation to specific line-of-sight paths only.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64743" y="494549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242578" y="5027771"/>
            <a:ext cx="32208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Low Power Consumption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242578" y="5523309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Efficient operation enables extended battery life in portable devices and remote controls.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418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7674" y="527447"/>
            <a:ext cx="5597366" cy="564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Limitations and Challenges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157674" y="1379220"/>
            <a:ext cx="7801451" cy="1439942"/>
          </a:xfrm>
          <a:prstGeom prst="roundRect">
            <a:avLst>
              <a:gd name="adj" fmla="val 7620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34814" y="1379220"/>
            <a:ext cx="91440" cy="1439942"/>
          </a:xfrm>
          <a:prstGeom prst="roundRect">
            <a:avLst>
              <a:gd name="adj" fmla="val 314669"/>
            </a:avLst>
          </a:prstGeom>
          <a:solidFill>
            <a:srgbClr val="2D4DF2"/>
          </a:solidFill>
          <a:ln/>
        </p:spPr>
      </p:sp>
      <p:sp>
        <p:nvSpPr>
          <p:cNvPr id="6" name="Text 3"/>
          <p:cNvSpPr/>
          <p:nvPr/>
        </p:nvSpPr>
        <p:spPr>
          <a:xfrm>
            <a:off x="6440924" y="1593890"/>
            <a:ext cx="2723793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Line-of-sight Requirement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440924" y="1990844"/>
            <a:ext cx="7303532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Obstacles, walls, and barriers block infrared signals, limiting flexibility in complex environments.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57674" y="3010972"/>
            <a:ext cx="7801451" cy="1439942"/>
          </a:xfrm>
          <a:prstGeom prst="roundRect">
            <a:avLst>
              <a:gd name="adj" fmla="val 7620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34814" y="3010972"/>
            <a:ext cx="91440" cy="1439942"/>
          </a:xfrm>
          <a:prstGeom prst="roundRect">
            <a:avLst>
              <a:gd name="adj" fmla="val 314669"/>
            </a:avLst>
          </a:prstGeom>
          <a:solidFill>
            <a:srgbClr val="018CE1"/>
          </a:solidFill>
          <a:ln/>
        </p:spPr>
      </p:sp>
      <p:sp>
        <p:nvSpPr>
          <p:cNvPr id="10" name="Text 7"/>
          <p:cNvSpPr/>
          <p:nvPr/>
        </p:nvSpPr>
        <p:spPr>
          <a:xfrm>
            <a:off x="6440924" y="3225641"/>
            <a:ext cx="2789873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Environmental Interference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440924" y="3622596"/>
            <a:ext cx="7303532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Sunlight and other IR sources create noise, reducing communication reliability in outdoor settings.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57674" y="4642723"/>
            <a:ext cx="7801451" cy="1439942"/>
          </a:xfrm>
          <a:prstGeom prst="roundRect">
            <a:avLst>
              <a:gd name="adj" fmla="val 7620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34814" y="4642723"/>
            <a:ext cx="91440" cy="1439942"/>
          </a:xfrm>
          <a:prstGeom prst="roundRect">
            <a:avLst>
              <a:gd name="adj" fmla="val 314669"/>
            </a:avLst>
          </a:prstGeom>
          <a:solidFill>
            <a:srgbClr val="DA33BF"/>
          </a:solidFill>
          <a:ln/>
        </p:spPr>
      </p:sp>
      <p:sp>
        <p:nvSpPr>
          <p:cNvPr id="14" name="Text 11"/>
          <p:cNvSpPr/>
          <p:nvPr/>
        </p:nvSpPr>
        <p:spPr>
          <a:xfrm>
            <a:off x="6440924" y="4857393"/>
            <a:ext cx="2256711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Limited Range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440924" y="5254347"/>
            <a:ext cx="7303532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Typical 10-meter maximum distance makes IR unsuitable for long-distance wireless applications.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157674" y="6274475"/>
            <a:ext cx="7801451" cy="1439942"/>
          </a:xfrm>
          <a:prstGeom prst="roundRect">
            <a:avLst>
              <a:gd name="adj" fmla="val 7620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134814" y="6274475"/>
            <a:ext cx="91440" cy="1439942"/>
          </a:xfrm>
          <a:prstGeom prst="roundRect">
            <a:avLst>
              <a:gd name="adj" fmla="val 314669"/>
            </a:avLst>
          </a:prstGeom>
          <a:solidFill>
            <a:srgbClr val="2D4DF2"/>
          </a:solidFill>
          <a:ln/>
        </p:spPr>
      </p:sp>
      <p:sp>
        <p:nvSpPr>
          <p:cNvPr id="18" name="Text 15"/>
          <p:cNvSpPr/>
          <p:nvPr/>
        </p:nvSpPr>
        <p:spPr>
          <a:xfrm>
            <a:off x="6440924" y="6489144"/>
            <a:ext cx="2256711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Slower Data Rates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440924" y="6886099"/>
            <a:ext cx="7303532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Lower bandwidth compared to RF and modern wireless technologies limits high-speed data transmission capabilities.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4342" y="578168"/>
            <a:ext cx="6901339" cy="569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Trends and Developments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58057" y="1728907"/>
            <a:ext cx="193596" cy="1117402"/>
          </a:xfrm>
          <a:prstGeom prst="roundRect">
            <a:avLst>
              <a:gd name="adj" fmla="val 150088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64342" y="1601748"/>
            <a:ext cx="581025" cy="581025"/>
          </a:xfrm>
          <a:prstGeom prst="roundRect">
            <a:avLst>
              <a:gd name="adj" fmla="val 7868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9598" y="1747004"/>
            <a:ext cx="290513" cy="2905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38962" y="1631990"/>
            <a:ext cx="297858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Visible Light Communication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938962" y="2032992"/>
            <a:ext cx="7013496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VLC technology extends IR principles using visible LED light for data transmission with higher bandwidth potential.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6648569" y="3330535"/>
            <a:ext cx="193596" cy="1117402"/>
          </a:xfrm>
          <a:prstGeom prst="roundRect">
            <a:avLst>
              <a:gd name="adj" fmla="val 150088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454854" y="3203377"/>
            <a:ext cx="581025" cy="581025"/>
          </a:xfrm>
          <a:prstGeom prst="roundRect">
            <a:avLst>
              <a:gd name="adj" fmla="val 7868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0111" y="3348633"/>
            <a:ext cx="290513" cy="29051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229475" y="3233618"/>
            <a:ext cx="3477578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Modulation Techniques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229475" y="3634621"/>
            <a:ext cx="6722983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encoding methods and digital signal processing improve data rates and noise immunity significantly.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939082" y="4932164"/>
            <a:ext cx="193596" cy="1117402"/>
          </a:xfrm>
          <a:prstGeom prst="roundRect">
            <a:avLst>
              <a:gd name="adj" fmla="val 150088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745367" y="4805005"/>
            <a:ext cx="581025" cy="581025"/>
          </a:xfrm>
          <a:prstGeom prst="roundRect">
            <a:avLst>
              <a:gd name="adj" fmla="val 78689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0623" y="4950262"/>
            <a:ext cx="290513" cy="29051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19988" y="4835247"/>
            <a:ext cx="2278856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IoT Integration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519988" y="5236250"/>
            <a:ext cx="6432471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Infrared emerging as key enabler for Internet of Things applications in smart homes and industrial automation systems.</a:t>
            </a:r>
            <a:endParaRPr lang="en-US" sz="1500" dirty="0"/>
          </a:p>
        </p:txBody>
      </p:sp>
      <p:sp>
        <p:nvSpPr>
          <p:cNvPr id="19" name="Shape 13"/>
          <p:cNvSpPr/>
          <p:nvPr/>
        </p:nvSpPr>
        <p:spPr>
          <a:xfrm>
            <a:off x="7229713" y="6533793"/>
            <a:ext cx="193596" cy="1117402"/>
          </a:xfrm>
          <a:prstGeom prst="roundRect">
            <a:avLst>
              <a:gd name="adj" fmla="val 150088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035998" y="6406634"/>
            <a:ext cx="581025" cy="581025"/>
          </a:xfrm>
          <a:prstGeom prst="roundRect">
            <a:avLst>
              <a:gd name="adj" fmla="val 7868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81255" y="6551890"/>
            <a:ext cx="290513" cy="29051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810619" y="6436876"/>
            <a:ext cx="2298621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Space Communication</a:t>
            </a:r>
            <a:endParaRPr lang="en-US" sz="1750" dirty="0"/>
          </a:p>
        </p:txBody>
      </p:sp>
      <p:sp>
        <p:nvSpPr>
          <p:cNvPr id="23" name="Text 16"/>
          <p:cNvSpPr/>
          <p:nvPr/>
        </p:nvSpPr>
        <p:spPr>
          <a:xfrm>
            <a:off x="7810619" y="6837878"/>
            <a:ext cx="6141839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NASA and satellite programs exploring free-space optical communication using infrared for high-speed interplanetary links.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2025-11-07T10:11:05Z</dcterms:created>
  <dcterms:modified xsi:type="dcterms:W3CDTF">2025-11-07T10:11:05Z</dcterms:modified>
</cp:coreProperties>
</file>